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9"/>
  </p:notesMasterIdLst>
  <p:sldIdLst>
    <p:sldId id="298" r:id="rId5"/>
    <p:sldId id="301" r:id="rId6"/>
    <p:sldId id="303" r:id="rId7"/>
    <p:sldId id="30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4" autoAdjust="0"/>
    <p:restoredTop sz="94619" autoAdjust="0"/>
  </p:normalViewPr>
  <p:slideViewPr>
    <p:cSldViewPr snapToGrid="0">
      <p:cViewPr varScale="1">
        <p:scale>
          <a:sx n="82" d="100"/>
          <a:sy n="82" d="100"/>
        </p:scale>
        <p:origin x="5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Earthey" userId="8e8009c3d516b237" providerId="LiveId" clId="{6E172A7B-3BE9-41E2-9C87-03F9166FFDB0}"/>
    <pc:docChg chg="custSel delSld modSld">
      <pc:chgData name="Phil Earthey" userId="8e8009c3d516b237" providerId="LiveId" clId="{6E172A7B-3BE9-41E2-9C87-03F9166FFDB0}" dt="2023-01-16T15:39:52.686" v="1208" actId="27636"/>
      <pc:docMkLst>
        <pc:docMk/>
      </pc:docMkLst>
      <pc:sldChg chg="modSp">
        <pc:chgData name="Phil Earthey" userId="8e8009c3d516b237" providerId="LiveId" clId="{6E172A7B-3BE9-41E2-9C87-03F9166FFDB0}" dt="2023-01-16T11:45:50.184" v="78" actId="20577"/>
        <pc:sldMkLst>
          <pc:docMk/>
          <pc:sldMk cId="193143965" sldId="298"/>
        </pc:sldMkLst>
        <pc:spChg chg="mod">
          <ac:chgData name="Phil Earthey" userId="8e8009c3d516b237" providerId="LiveId" clId="{6E172A7B-3BE9-41E2-9C87-03F9166FFDB0}" dt="2023-01-16T11:43:09.007" v="30" actId="20577"/>
          <ac:spMkLst>
            <pc:docMk/>
            <pc:sldMk cId="193143965" sldId="298"/>
            <ac:spMk id="2" creationId="{9AB2EA78-AEB3-469B-9025-3B17201A457B}"/>
          </ac:spMkLst>
        </pc:spChg>
        <pc:spChg chg="mod">
          <ac:chgData name="Phil Earthey" userId="8e8009c3d516b237" providerId="LiveId" clId="{6E172A7B-3BE9-41E2-9C87-03F9166FFDB0}" dt="2023-01-16T11:45:50.184" v="78" actId="20577"/>
          <ac:spMkLst>
            <pc:docMk/>
            <pc:sldMk cId="193143965" sldId="298"/>
            <ac:spMk id="3" creationId="{255E1F2F-E259-4EA8-9FFD-3A10AF541859}"/>
          </ac:spMkLst>
        </pc:spChg>
      </pc:sldChg>
      <pc:sldChg chg="addSp delSp modSp mod setBg">
        <pc:chgData name="Phil Earthey" userId="8e8009c3d516b237" providerId="LiveId" clId="{6E172A7B-3BE9-41E2-9C87-03F9166FFDB0}" dt="2023-01-16T15:39:52.686" v="1208" actId="27636"/>
        <pc:sldMkLst>
          <pc:docMk/>
          <pc:sldMk cId="2980302542" sldId="301"/>
        </pc:sldMkLst>
        <pc:spChg chg="mod">
          <ac:chgData name="Phil Earthey" userId="8e8009c3d516b237" providerId="LiveId" clId="{6E172A7B-3BE9-41E2-9C87-03F9166FFDB0}" dt="2023-01-16T15:33:01.469" v="1086" actId="120"/>
          <ac:spMkLst>
            <pc:docMk/>
            <pc:sldMk cId="2980302542" sldId="301"/>
            <ac:spMk id="2" creationId="{691EBC8D-79AA-CA21-1E97-C515EC218836}"/>
          </ac:spMkLst>
        </pc:spChg>
        <pc:spChg chg="mod">
          <ac:chgData name="Phil Earthey" userId="8e8009c3d516b237" providerId="LiveId" clId="{6E172A7B-3BE9-41E2-9C87-03F9166FFDB0}" dt="2023-01-16T15:39:52.686" v="1208" actId="27636"/>
          <ac:spMkLst>
            <pc:docMk/>
            <pc:sldMk cId="2980302542" sldId="301"/>
            <ac:spMk id="3" creationId="{EBEADA79-B274-EDE6-9F63-ADCC69EADC66}"/>
          </ac:spMkLst>
        </pc:spChg>
        <pc:spChg chg="del mod">
          <ac:chgData name="Phil Earthey" userId="8e8009c3d516b237" providerId="LiveId" clId="{6E172A7B-3BE9-41E2-9C87-03F9166FFDB0}" dt="2023-01-16T15:32:43.340" v="1083" actId="478"/>
          <ac:spMkLst>
            <pc:docMk/>
            <pc:sldMk cId="2980302542" sldId="301"/>
            <ac:spMk id="4" creationId="{C2BF1260-46FC-F256-C8C3-C6DCA0952B53}"/>
          </ac:spMkLst>
        </pc:spChg>
        <pc:spChg chg="add">
          <ac:chgData name="Phil Earthey" userId="8e8009c3d516b237" providerId="LiveId" clId="{6E172A7B-3BE9-41E2-9C87-03F9166FFDB0}" dt="2023-01-16T15:28:04.946" v="1011" actId="26606"/>
          <ac:spMkLst>
            <pc:docMk/>
            <pc:sldMk cId="2980302542" sldId="301"/>
            <ac:spMk id="9" creationId="{3741B58E-3B65-4A01-A276-975AB2CF8A08}"/>
          </ac:spMkLst>
        </pc:spChg>
        <pc:spChg chg="add">
          <ac:chgData name="Phil Earthey" userId="8e8009c3d516b237" providerId="LiveId" clId="{6E172A7B-3BE9-41E2-9C87-03F9166FFDB0}" dt="2023-01-16T15:28:04.946" v="1011" actId="26606"/>
          <ac:spMkLst>
            <pc:docMk/>
            <pc:sldMk cId="2980302542" sldId="301"/>
            <ac:spMk id="11" creationId="{7AAC67C3-831B-4AB1-A259-DFB839CAFAFC}"/>
          </ac:spMkLst>
        </pc:spChg>
      </pc:sldChg>
      <pc:sldChg chg="modSp del mod">
        <pc:chgData name="Phil Earthey" userId="8e8009c3d516b237" providerId="LiveId" clId="{6E172A7B-3BE9-41E2-9C87-03F9166FFDB0}" dt="2023-01-16T14:56:51.609" v="669" actId="2696"/>
        <pc:sldMkLst>
          <pc:docMk/>
          <pc:sldMk cId="4210591134" sldId="302"/>
        </pc:sldMkLst>
        <pc:spChg chg="mod">
          <ac:chgData name="Phil Earthey" userId="8e8009c3d516b237" providerId="LiveId" clId="{6E172A7B-3BE9-41E2-9C87-03F9166FFDB0}" dt="2023-01-16T14:55:56.244" v="666" actId="27636"/>
          <ac:spMkLst>
            <pc:docMk/>
            <pc:sldMk cId="4210591134" sldId="302"/>
            <ac:spMk id="2" creationId="{DA232414-0AE5-E270-5F0C-8231C7A6C1CF}"/>
          </ac:spMkLst>
        </pc:spChg>
        <pc:spChg chg="mod">
          <ac:chgData name="Phil Earthey" userId="8e8009c3d516b237" providerId="LiveId" clId="{6E172A7B-3BE9-41E2-9C87-03F9166FFDB0}" dt="2023-01-16T12:02:41.538" v="492" actId="27636"/>
          <ac:spMkLst>
            <pc:docMk/>
            <pc:sldMk cId="4210591134" sldId="302"/>
            <ac:spMk id="3" creationId="{E80D6BE5-126D-8056-17E6-500170C19F5B}"/>
          </ac:spMkLst>
        </pc:spChg>
      </pc:sldChg>
      <pc:sldChg chg="del">
        <pc:chgData name="Phil Earthey" userId="8e8009c3d516b237" providerId="LiveId" clId="{6E172A7B-3BE9-41E2-9C87-03F9166FFDB0}" dt="2023-01-16T15:11:04.663" v="1007" actId="2696"/>
        <pc:sldMkLst>
          <pc:docMk/>
          <pc:sldMk cId="788029260" sldId="305"/>
        </pc:sldMkLst>
      </pc:sldChg>
      <pc:sldChg chg="del">
        <pc:chgData name="Phil Earthey" userId="8e8009c3d516b237" providerId="LiveId" clId="{6E172A7B-3BE9-41E2-9C87-03F9166FFDB0}" dt="2023-01-16T15:11:14.806" v="1008" actId="2696"/>
        <pc:sldMkLst>
          <pc:docMk/>
          <pc:sldMk cId="463361009" sldId="306"/>
        </pc:sldMkLst>
      </pc:sldChg>
      <pc:sldChg chg="modSp del mod">
        <pc:chgData name="Phil Earthey" userId="8e8009c3d516b237" providerId="LiveId" clId="{6E172A7B-3BE9-41E2-9C87-03F9166FFDB0}" dt="2023-01-16T15:10:53.551" v="1004" actId="2696"/>
        <pc:sldMkLst>
          <pc:docMk/>
          <pc:sldMk cId="224644656" sldId="309"/>
        </pc:sldMkLst>
        <pc:spChg chg="mod">
          <ac:chgData name="Phil Earthey" userId="8e8009c3d516b237" providerId="LiveId" clId="{6E172A7B-3BE9-41E2-9C87-03F9166FFDB0}" dt="2023-01-16T14:56:10.467" v="668" actId="27636"/>
          <ac:spMkLst>
            <pc:docMk/>
            <pc:sldMk cId="224644656" sldId="309"/>
            <ac:spMk id="2" creationId="{DA232414-0AE5-E270-5F0C-8231C7A6C1CF}"/>
          </ac:spMkLst>
        </pc:spChg>
        <pc:spChg chg="mod">
          <ac:chgData name="Phil Earthey" userId="8e8009c3d516b237" providerId="LiveId" clId="{6E172A7B-3BE9-41E2-9C87-03F9166FFDB0}" dt="2023-01-16T13:24:43.050" v="664" actId="1076"/>
          <ac:spMkLst>
            <pc:docMk/>
            <pc:sldMk cId="224644656" sldId="309"/>
            <ac:spMk id="7" creationId="{FC7C1E4B-6E42-20D4-CFA3-F9BC6E20102B}"/>
          </ac:spMkLst>
        </pc:spChg>
      </pc:sldChg>
      <pc:sldChg chg="del">
        <pc:chgData name="Phil Earthey" userId="8e8009c3d516b237" providerId="LiveId" clId="{6E172A7B-3BE9-41E2-9C87-03F9166FFDB0}" dt="2023-01-16T15:10:57.167" v="1005" actId="2696"/>
        <pc:sldMkLst>
          <pc:docMk/>
          <pc:sldMk cId="989483507" sldId="310"/>
        </pc:sldMkLst>
      </pc:sldChg>
      <pc:sldChg chg="del">
        <pc:chgData name="Phil Earthey" userId="8e8009c3d516b237" providerId="LiveId" clId="{6E172A7B-3BE9-41E2-9C87-03F9166FFDB0}" dt="2023-01-16T15:11:00.311" v="1006" actId="2696"/>
        <pc:sldMkLst>
          <pc:docMk/>
          <pc:sldMk cId="274458638" sldId="311"/>
        </pc:sldMkLst>
      </pc:sldChg>
    </pc:docChg>
  </pc:docChgLst>
  <pc:docChgLst>
    <pc:chgData name="Phil Earthey" userId="8e8009c3d516b237" providerId="LiveId" clId="{BC9C7229-E58C-421F-88E9-6DD6A0FCBFE1}"/>
    <pc:docChg chg="modSld">
      <pc:chgData name="Phil Earthey" userId="8e8009c3d516b237" providerId="LiveId" clId="{BC9C7229-E58C-421F-88E9-6DD6A0FCBFE1}" dt="2023-11-06T20:25:47.923" v="75" actId="20577"/>
      <pc:docMkLst>
        <pc:docMk/>
      </pc:docMkLst>
      <pc:sldChg chg="modSp mod">
        <pc:chgData name="Phil Earthey" userId="8e8009c3d516b237" providerId="LiveId" clId="{BC9C7229-E58C-421F-88E9-6DD6A0FCBFE1}" dt="2023-11-06T20:23:54.621" v="19" actId="1076"/>
        <pc:sldMkLst>
          <pc:docMk/>
          <pc:sldMk cId="193143965" sldId="298"/>
        </pc:sldMkLst>
        <pc:picChg chg="mod">
          <ac:chgData name="Phil Earthey" userId="8e8009c3d516b237" providerId="LiveId" clId="{BC9C7229-E58C-421F-88E9-6DD6A0FCBFE1}" dt="2023-11-06T20:23:54.621" v="19" actId="1076"/>
          <ac:picMkLst>
            <pc:docMk/>
            <pc:sldMk cId="193143965" sldId="298"/>
            <ac:picMk id="6" creationId="{70D07FAF-5F7B-DC32-E860-0A3C5FA23CB3}"/>
          </ac:picMkLst>
        </pc:picChg>
      </pc:sldChg>
      <pc:sldChg chg="modSp mod">
        <pc:chgData name="Phil Earthey" userId="8e8009c3d516b237" providerId="LiveId" clId="{BC9C7229-E58C-421F-88E9-6DD6A0FCBFE1}" dt="2023-11-06T20:25:47.923" v="75" actId="20577"/>
        <pc:sldMkLst>
          <pc:docMk/>
          <pc:sldMk cId="2980302542" sldId="301"/>
        </pc:sldMkLst>
        <pc:spChg chg="mod">
          <ac:chgData name="Phil Earthey" userId="8e8009c3d516b237" providerId="LiveId" clId="{BC9C7229-E58C-421F-88E9-6DD6A0FCBFE1}" dt="2023-11-06T20:25:47.923" v="75" actId="20577"/>
          <ac:spMkLst>
            <pc:docMk/>
            <pc:sldMk cId="2980302542" sldId="301"/>
            <ac:spMk id="2" creationId="{691EBC8D-79AA-CA21-1E97-C515EC218836}"/>
          </ac:spMkLst>
        </pc:spChg>
        <pc:spChg chg="mod">
          <ac:chgData name="Phil Earthey" userId="8e8009c3d516b237" providerId="LiveId" clId="{BC9C7229-E58C-421F-88E9-6DD6A0FCBFE1}" dt="2023-11-06T20:23:15.976" v="17" actId="20577"/>
          <ac:spMkLst>
            <pc:docMk/>
            <pc:sldMk cId="2980302542" sldId="301"/>
            <ac:spMk id="3" creationId="{EBEADA79-B274-EDE6-9F63-ADCC69EADC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690D1A-6073-4C04-8021-AD6318CAA210}" type="datetimeFigureOut">
              <a:rPr lang="en-GB" smtClean="0"/>
              <a:t>06/11/2023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82559E-F7A2-4B4E-B856-7F9A29E40E79}" type="slidenum">
              <a:rPr lang="en-GB" smtClean="0"/>
              <a:t>‹#›</a:t>
            </a:fld>
            <a:endParaRPr lang="en-GB"/>
          </a:p>
        </p:txBody>
      </p:sp>
    </p:spTree>
    <p:extLst>
      <p:ext uri="{BB962C8B-B14F-4D97-AF65-F5344CB8AC3E}">
        <p14:creationId xmlns:p14="http://schemas.microsoft.com/office/powerpoint/2010/main" val="3824533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11/6/2023</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62343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11/6/2023</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4046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11/6/2023</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2783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11/6/2023</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8835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11/6/2023</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63925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11/6/2023</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68543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11/6/2023</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3393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11/6/2023</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71184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11/6/2023</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0161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11/6/2023</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030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erson walking on a snowy mountain&#10;&#10;Description automatically generated with medium confidence">
            <a:extLst>
              <a:ext uri="{FF2B5EF4-FFF2-40B4-BE49-F238E27FC236}">
                <a16:creationId xmlns:a16="http://schemas.microsoft.com/office/drawing/2014/main" id="{70D07FAF-5F7B-DC32-E860-0A3C5FA23CB3}"/>
              </a:ext>
            </a:extLst>
          </p:cNvPr>
          <p:cNvPicPr>
            <a:picLocks noChangeAspect="1"/>
          </p:cNvPicPr>
          <p:nvPr/>
        </p:nvPicPr>
        <p:blipFill rotWithShape="1">
          <a:blip r:embed="rId3">
            <a:alphaModFix amt="35000"/>
          </a:blip>
          <a:srcRect l="2108" r="15226"/>
          <a:stretch/>
        </p:blipFill>
        <p:spPr>
          <a:xfrm>
            <a:off x="-6887" y="0"/>
            <a:ext cx="12191980" cy="6857990"/>
          </a:xfrm>
          <a:prstGeom prst="rect">
            <a:avLst/>
          </a:prstGeom>
        </p:spPr>
      </p:pic>
      <p:sp>
        <p:nvSpPr>
          <p:cNvPr id="2" name="Title 1">
            <a:extLst>
              <a:ext uri="{FF2B5EF4-FFF2-40B4-BE49-F238E27FC236}">
                <a16:creationId xmlns:a16="http://schemas.microsoft.com/office/drawing/2014/main" id="{9AB2EA78-AEB3-469B-9025-3B17201A457B}"/>
              </a:ext>
            </a:extLst>
          </p:cNvPr>
          <p:cNvSpPr>
            <a:spLocks noGrp="1"/>
          </p:cNvSpPr>
          <p:nvPr>
            <p:ph type="ctrTitle"/>
          </p:nvPr>
        </p:nvSpPr>
        <p:spPr>
          <a:xfrm>
            <a:off x="1097280" y="758952"/>
            <a:ext cx="10058400" cy="3566160"/>
          </a:xfrm>
        </p:spPr>
        <p:txBody>
          <a:bodyPr>
            <a:normAutofit/>
          </a:bodyPr>
          <a:lstStyle/>
          <a:p>
            <a:r>
              <a:rPr lang="en-US" sz="7400" dirty="0">
                <a:solidFill>
                  <a:srgbClr val="FFFFFF"/>
                </a:solidFill>
              </a:rPr>
              <a:t>Advantage Vault – Benefit Enrolment Platform</a:t>
            </a:r>
          </a:p>
        </p:txBody>
      </p:sp>
      <p:sp>
        <p:nvSpPr>
          <p:cNvPr id="3" name="Subtitle 2">
            <a:extLst>
              <a:ext uri="{FF2B5EF4-FFF2-40B4-BE49-F238E27FC236}">
                <a16:creationId xmlns:a16="http://schemas.microsoft.com/office/drawing/2014/main" id="{255E1F2F-E259-4EA8-9FFD-3A10AF541859}"/>
              </a:ext>
            </a:extLst>
          </p:cNvPr>
          <p:cNvSpPr>
            <a:spLocks noGrp="1"/>
          </p:cNvSpPr>
          <p:nvPr>
            <p:ph type="subTitle" idx="1"/>
          </p:nvPr>
        </p:nvSpPr>
        <p:spPr>
          <a:xfrm>
            <a:off x="1100051" y="4645152"/>
            <a:ext cx="10058400" cy="1143000"/>
          </a:xfrm>
        </p:spPr>
        <p:txBody>
          <a:bodyPr>
            <a:normAutofit/>
          </a:bodyPr>
          <a:lstStyle/>
          <a:p>
            <a:pPr lvl="0">
              <a:lnSpc>
                <a:spcPct val="100000"/>
              </a:lnSpc>
              <a:buClr>
                <a:srgbClr val="F6A21D"/>
              </a:buClr>
            </a:pPr>
            <a:r>
              <a:rPr lang="en-US" sz="1900" dirty="0">
                <a:solidFill>
                  <a:srgbClr val="FFFFFF"/>
                </a:solidFill>
              </a:rPr>
              <a:t>Advantage Vault – Online Benefit Enrolment Platform</a:t>
            </a:r>
          </a:p>
          <a:p>
            <a:pPr lvl="0">
              <a:lnSpc>
                <a:spcPct val="100000"/>
              </a:lnSpc>
              <a:buClr>
                <a:srgbClr val="F6A21D"/>
              </a:buClr>
            </a:pPr>
            <a:r>
              <a:rPr lang="en-US" sz="1900" dirty="0">
                <a:solidFill>
                  <a:srgbClr val="FFFFFF"/>
                </a:solidFill>
              </a:rPr>
              <a:t>For Policies Incepting 1 January 2023 to 31 December 2023 Inclusive</a:t>
            </a:r>
          </a:p>
        </p:txBody>
      </p:sp>
      <p:cxnSp>
        <p:nvCxnSpPr>
          <p:cNvPr id="83" name="Straight Connector 82">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85" name="!!footer rectangle">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Tree>
    <p:extLst>
      <p:ext uri="{BB962C8B-B14F-4D97-AF65-F5344CB8AC3E}">
        <p14:creationId xmlns:p14="http://schemas.microsoft.com/office/powerpoint/2010/main" val="1931439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400"/>
                                        <p:tgtEl>
                                          <p:spTgt spid="3">
                                            <p:txEl>
                                              <p:pRg st="1" end="1"/>
                                            </p:txEl>
                                          </p:spTgt>
                                        </p:tgtEl>
                                      </p:cBhvr>
                                    </p:animEffect>
                                  </p:childTnLst>
                                </p:cTn>
                              </p:par>
                              <p:par>
                                <p:cTn id="11" presetID="10" presetClass="entr" presetSubtype="0" fill="hold" grpId="0" nodeType="withEffect">
                                  <p:stCondLst>
                                    <p:cond delay="100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648593"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691EBC8D-79AA-CA21-1E97-C515EC218836}"/>
              </a:ext>
            </a:extLst>
          </p:cNvPr>
          <p:cNvSpPr>
            <a:spLocks noGrp="1"/>
          </p:cNvSpPr>
          <p:nvPr>
            <p:ph type="title"/>
          </p:nvPr>
        </p:nvSpPr>
        <p:spPr>
          <a:xfrm>
            <a:off x="492369" y="605896"/>
            <a:ext cx="3642309" cy="5646208"/>
          </a:xfrm>
        </p:spPr>
        <p:txBody>
          <a:bodyPr anchor="ctr">
            <a:normAutofit/>
          </a:bodyPr>
          <a:lstStyle/>
          <a:p>
            <a:r>
              <a:rPr lang="en-GB" sz="4400" dirty="0">
                <a:solidFill>
                  <a:srgbClr val="FFFFFF"/>
                </a:solidFill>
              </a:rPr>
              <a:t>Advantage Vault</a:t>
            </a:r>
            <a:br>
              <a:rPr lang="en-GB" sz="4400" dirty="0">
                <a:solidFill>
                  <a:srgbClr val="FFFFFF"/>
                </a:solidFill>
              </a:rPr>
            </a:br>
            <a:br>
              <a:rPr lang="en-GB" sz="4400" dirty="0">
                <a:solidFill>
                  <a:srgbClr val="FFFFFF"/>
                </a:solidFill>
              </a:rPr>
            </a:br>
            <a:r>
              <a:rPr lang="en-GB" sz="1600" dirty="0">
                <a:solidFill>
                  <a:schemeClr val="bg1"/>
                </a:solidFill>
              </a:rPr>
              <a:t>With Benefits from Advantage, you can offer your employees a comprehensive benefits package without </a:t>
            </a:r>
            <a:r>
              <a:rPr lang="en-GB" sz="1600">
                <a:solidFill>
                  <a:schemeClr val="bg1"/>
                </a:solidFill>
              </a:rPr>
              <a:t>the crippling cost </a:t>
            </a:r>
            <a:r>
              <a:rPr lang="en-GB" sz="1600" dirty="0">
                <a:solidFill>
                  <a:schemeClr val="bg1"/>
                </a:solidFill>
              </a:rPr>
              <a:t>of a flex benefit platform with our simple online enrolment portal</a:t>
            </a:r>
            <a:endParaRPr lang="en-GB" sz="4400" dirty="0">
              <a:solidFill>
                <a:schemeClr val="bg1"/>
              </a:solidFill>
            </a:endParaRPr>
          </a:p>
        </p:txBody>
      </p:sp>
      <p:sp>
        <p:nvSpPr>
          <p:cNvPr id="3" name="Content Placeholder 2">
            <a:extLst>
              <a:ext uri="{FF2B5EF4-FFF2-40B4-BE49-F238E27FC236}">
                <a16:creationId xmlns:a16="http://schemas.microsoft.com/office/drawing/2014/main" id="{EBEADA79-B274-EDE6-9F63-ADCC69EADC66}"/>
              </a:ext>
            </a:extLst>
          </p:cNvPr>
          <p:cNvSpPr>
            <a:spLocks noGrp="1"/>
          </p:cNvSpPr>
          <p:nvPr>
            <p:ph idx="1"/>
          </p:nvPr>
        </p:nvSpPr>
        <p:spPr>
          <a:xfrm>
            <a:off x="5231958" y="605896"/>
            <a:ext cx="5923721" cy="5646208"/>
          </a:xfrm>
        </p:spPr>
        <p:txBody>
          <a:bodyPr anchor="ctr">
            <a:normAutofit fontScale="92500" lnSpcReduction="10000"/>
          </a:bodyPr>
          <a:lstStyle/>
          <a:p>
            <a:pPr marL="91440" marR="0" lvl="0" indent="-91440" algn="just" defTabSz="914400" rtl="0" eaLnBrk="1" fontAlgn="auto" latinLnBrk="0" hangingPunct="1">
              <a:lnSpc>
                <a:spcPct val="100000"/>
              </a:lnSpc>
              <a:spcBef>
                <a:spcPts val="1200"/>
              </a:spcBef>
              <a:spcAft>
                <a:spcPts val="200"/>
              </a:spcAft>
              <a:buClr>
                <a:srgbClr val="EC7016"/>
              </a:buClr>
              <a:buSzPct val="100000"/>
              <a:buFont typeface="Calibri" panose="020F0502020204030204" pitchFamily="34" charset="0"/>
              <a:buChar char=" "/>
              <a:tabLst/>
              <a:defRPr/>
            </a:pPr>
            <a:r>
              <a:rPr kumimoji="0" lang="en-GB" sz="2000" i="0" u="none" strike="noStrike" kern="1200" cap="none" spc="0" normalizeH="0" baseline="0" noProof="0" dirty="0">
                <a:ln>
                  <a:noFill/>
                </a:ln>
                <a:effectLst/>
                <a:uLnTx/>
                <a:uFillTx/>
                <a:latin typeface="Franklin Gothic Book" panose="020F0502020204030204"/>
                <a:ea typeface="+mn-ea"/>
                <a:cs typeface="+mn-cs"/>
              </a:rPr>
              <a:t>At Advantage Benefits we offer a comprehensive range of employee benefit plans which can be offered either individually or as a package, on either an employer, employee or joint-funded basis.</a:t>
            </a:r>
          </a:p>
          <a:p>
            <a:pPr marL="91440" marR="0" lvl="0" indent="-91440" algn="just" defTabSz="914400" rtl="0" eaLnBrk="1" fontAlgn="auto" latinLnBrk="0" hangingPunct="1">
              <a:lnSpc>
                <a:spcPct val="100000"/>
              </a:lnSpc>
              <a:spcBef>
                <a:spcPts val="1200"/>
              </a:spcBef>
              <a:spcAft>
                <a:spcPts val="200"/>
              </a:spcAft>
              <a:buClr>
                <a:srgbClr val="EC7016"/>
              </a:buClr>
              <a:buSzPct val="100000"/>
              <a:buFont typeface="Calibri" panose="020F0502020204030204" pitchFamily="34" charset="0"/>
              <a:buChar char=" "/>
              <a:tabLst/>
              <a:defRPr/>
            </a:pPr>
            <a:r>
              <a:rPr lang="en-GB" sz="2000" dirty="0">
                <a:latin typeface="Franklin Gothic Book" panose="020F0502020204030204"/>
              </a:rPr>
              <a:t>To assist clients in engaging with their employees, we are delighted to make available Advantage Vault, a secure online enrolment platform specifically designed to provide clients with a practical alternative to a full flexible benefits platform, allowing a company or organisation the ability to engage with their employees online and move away from paper applications.</a:t>
            </a:r>
          </a:p>
          <a:p>
            <a:pPr marL="91440" marR="0" lvl="0" indent="-91440" algn="just" defTabSz="914400" rtl="0" eaLnBrk="1" fontAlgn="auto" latinLnBrk="0" hangingPunct="1">
              <a:lnSpc>
                <a:spcPct val="100000"/>
              </a:lnSpc>
              <a:spcBef>
                <a:spcPts val="1200"/>
              </a:spcBef>
              <a:spcAft>
                <a:spcPts val="200"/>
              </a:spcAft>
              <a:buClr>
                <a:srgbClr val="EC7016"/>
              </a:buClr>
              <a:buSzPct val="100000"/>
              <a:buFont typeface="Calibri" panose="020F0502020204030204" pitchFamily="34" charset="0"/>
              <a:buChar char=" "/>
              <a:tabLst/>
              <a:defRPr/>
            </a:pPr>
            <a:r>
              <a:rPr lang="en-GB" sz="2000" dirty="0">
                <a:latin typeface="Franklin Gothic Book" panose="020F0502020204030204"/>
              </a:rPr>
              <a:t>Applicant details are then provided to the client on an ongoing basis, allowing the client to know exactly who has applied for cover across the entire benefit set, not just at renewal, but throughout the policy year. No need for paper applications, costly flexible benefit systems or significant internal administration resources.</a:t>
            </a:r>
          </a:p>
          <a:p>
            <a:pPr marL="91440" marR="0" lvl="0" indent="-91440" algn="just" defTabSz="914400" rtl="0" eaLnBrk="1" fontAlgn="auto" latinLnBrk="0" hangingPunct="1">
              <a:lnSpc>
                <a:spcPct val="100000"/>
              </a:lnSpc>
              <a:spcBef>
                <a:spcPts val="1200"/>
              </a:spcBef>
              <a:spcAft>
                <a:spcPts val="200"/>
              </a:spcAft>
              <a:buClr>
                <a:srgbClr val="EC7016"/>
              </a:buClr>
              <a:buSzPct val="100000"/>
              <a:buFont typeface="Calibri" panose="020F0502020204030204" pitchFamily="34" charset="0"/>
              <a:buChar char=" "/>
              <a:tabLst/>
              <a:defRPr/>
            </a:pPr>
            <a:r>
              <a:rPr lang="en-GB" sz="2000" dirty="0">
                <a:latin typeface="Franklin Gothic Book" panose="020F0502020204030204"/>
              </a:rPr>
              <a:t>Contact us for further details.</a:t>
            </a:r>
          </a:p>
        </p:txBody>
      </p:sp>
    </p:spTree>
    <p:extLst>
      <p:ext uri="{BB962C8B-B14F-4D97-AF65-F5344CB8AC3E}">
        <p14:creationId xmlns:p14="http://schemas.microsoft.com/office/powerpoint/2010/main" val="2980302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77CBA-CD09-91DE-929F-E8F915723313}"/>
              </a:ext>
            </a:extLst>
          </p:cNvPr>
          <p:cNvSpPr>
            <a:spLocks noGrp="1"/>
          </p:cNvSpPr>
          <p:nvPr>
            <p:ph type="title"/>
          </p:nvPr>
        </p:nvSpPr>
        <p:spPr/>
        <p:txBody>
          <a:bodyPr/>
          <a:lstStyle/>
          <a:p>
            <a:r>
              <a:rPr lang="en-GB" dirty="0"/>
              <a:t>Contact Us</a:t>
            </a:r>
          </a:p>
        </p:txBody>
      </p:sp>
      <p:sp>
        <p:nvSpPr>
          <p:cNvPr id="3" name="Content Placeholder 2">
            <a:extLst>
              <a:ext uri="{FF2B5EF4-FFF2-40B4-BE49-F238E27FC236}">
                <a16:creationId xmlns:a16="http://schemas.microsoft.com/office/drawing/2014/main" id="{17619E99-8FE0-02E4-7F73-81AE0221A337}"/>
              </a:ext>
            </a:extLst>
          </p:cNvPr>
          <p:cNvSpPr>
            <a:spLocks noGrp="1"/>
          </p:cNvSpPr>
          <p:nvPr>
            <p:ph idx="1"/>
          </p:nvPr>
        </p:nvSpPr>
        <p:spPr/>
        <p:txBody>
          <a:bodyPr>
            <a:normAutofit fontScale="85000" lnSpcReduction="20000"/>
          </a:bodyPr>
          <a:lstStyle/>
          <a:p>
            <a:r>
              <a:rPr lang="en-GB" dirty="0"/>
              <a:t>If you have any questions regarding this, or any other Advantage product or service, please reach out to us and we will be pleased to assist.</a:t>
            </a:r>
          </a:p>
          <a:p>
            <a:endParaRPr lang="en-GB" dirty="0"/>
          </a:p>
          <a:p>
            <a:r>
              <a:rPr lang="en-GB" dirty="0"/>
              <a:t>Phil Earthey,</a:t>
            </a:r>
          </a:p>
          <a:p>
            <a:r>
              <a:rPr lang="en-GB" dirty="0"/>
              <a:t>Managing Director, Iceni International Limited</a:t>
            </a:r>
          </a:p>
          <a:p>
            <a:r>
              <a:rPr lang="en-GB" dirty="0"/>
              <a:t>www.iceni.uk.com</a:t>
            </a:r>
          </a:p>
          <a:p>
            <a:r>
              <a:rPr lang="en-GB" dirty="0">
                <a:solidFill>
                  <a:schemeClr val="tx1"/>
                </a:solidFill>
              </a:rPr>
              <a:t>E-mail: info@advantagehealth.uk.com</a:t>
            </a:r>
          </a:p>
          <a:p>
            <a:r>
              <a:rPr lang="en-GB" dirty="0"/>
              <a:t>Phone: EU &amp; UK +44 (0)3301 335 518</a:t>
            </a:r>
          </a:p>
          <a:p>
            <a:endParaRPr lang="en-GB" dirty="0"/>
          </a:p>
          <a:p>
            <a:r>
              <a:rPr lang="en-GB" sz="1100" dirty="0"/>
              <a:t>Document Revision Date: 5 January 2023</a:t>
            </a:r>
          </a:p>
        </p:txBody>
      </p:sp>
      <p:sp>
        <p:nvSpPr>
          <p:cNvPr id="5" name="Footer Placeholder 4">
            <a:extLst>
              <a:ext uri="{FF2B5EF4-FFF2-40B4-BE49-F238E27FC236}">
                <a16:creationId xmlns:a16="http://schemas.microsoft.com/office/drawing/2014/main" id="{32DEB816-890B-CEE6-DAC4-58C34F91FAC0}"/>
              </a:ext>
            </a:extLst>
          </p:cNvPr>
          <p:cNvSpPr>
            <a:spLocks noGrp="1"/>
          </p:cNvSpPr>
          <p:nvPr>
            <p:ph type="ftr" sz="quarter" idx="11"/>
          </p:nvPr>
        </p:nvSpPr>
        <p:spPr>
          <a:xfrm>
            <a:off x="1691639" y="6388834"/>
            <a:ext cx="8808721" cy="365125"/>
          </a:xfrm>
        </p:spPr>
        <p:txBody>
          <a:bodyPr/>
          <a:lstStyle/>
          <a:p>
            <a:r>
              <a:rPr lang="en-GB" sz="1200" dirty="0">
                <a:latin typeface="Arial Narrow" panose="020B0606020202030204" pitchFamily="34" charset="0"/>
              </a:rPr>
              <a:t>Iceni International Limited, Zeppelin Building, 3rd Floor, 59-61 Farringdon Road, London, EC1M 3JB             www.iceni.uk.com</a:t>
            </a:r>
            <a:endParaRPr lang="en-US" sz="1200" dirty="0">
              <a:latin typeface="Arial Narrow" panose="020B0606020202030204" pitchFamily="34" charset="0"/>
            </a:endParaRPr>
          </a:p>
        </p:txBody>
      </p:sp>
    </p:spTree>
    <p:extLst>
      <p:ext uri="{BB962C8B-B14F-4D97-AF65-F5344CB8AC3E}">
        <p14:creationId xmlns:p14="http://schemas.microsoft.com/office/powerpoint/2010/main" val="2353348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4115AA5-60F6-FB14-00FC-90655C4044EA}"/>
              </a:ext>
            </a:extLst>
          </p:cNvPr>
          <p:cNvSpPr>
            <a:spLocks noGrp="1"/>
          </p:cNvSpPr>
          <p:nvPr>
            <p:ph type="title"/>
          </p:nvPr>
        </p:nvSpPr>
        <p:spPr/>
        <p:txBody>
          <a:bodyPr/>
          <a:lstStyle/>
          <a:p>
            <a:pPr algn="ctr"/>
            <a:r>
              <a:rPr lang="en-GB" dirty="0"/>
              <a:t>Advantage Health &amp; Lifestyle Benefits</a:t>
            </a:r>
          </a:p>
        </p:txBody>
      </p:sp>
      <p:sp>
        <p:nvSpPr>
          <p:cNvPr id="4" name="Text Placeholder 3">
            <a:extLst>
              <a:ext uri="{FF2B5EF4-FFF2-40B4-BE49-F238E27FC236}">
                <a16:creationId xmlns:a16="http://schemas.microsoft.com/office/drawing/2014/main" id="{23F031D6-F804-921B-A61A-41AF83C3410F}"/>
              </a:ext>
            </a:extLst>
          </p:cNvPr>
          <p:cNvSpPr>
            <a:spLocks noGrp="1"/>
          </p:cNvSpPr>
          <p:nvPr>
            <p:ph type="body" sz="half" idx="2"/>
          </p:nvPr>
        </p:nvSpPr>
        <p:spPr>
          <a:xfrm>
            <a:off x="1097279" y="5714999"/>
            <a:ext cx="10113264" cy="970936"/>
          </a:xfrm>
        </p:spPr>
        <p:txBody>
          <a:bodyPr>
            <a:normAutofit fontScale="40000" lnSpcReduction="20000"/>
          </a:bodyPr>
          <a:lstStyle/>
          <a:p>
            <a:pPr algn="ctr"/>
            <a:r>
              <a:rPr lang="en-GB" sz="7700" dirty="0"/>
              <a:t>Elevate Beyond the Ordinary</a:t>
            </a:r>
          </a:p>
          <a:p>
            <a:pPr algn="ctr"/>
            <a:r>
              <a:rPr lang="en-GB" sz="6300" dirty="0"/>
              <a:t>www.advantagehealth.uk</a:t>
            </a:r>
            <a:r>
              <a:rPr lang="en-GB" sz="6300"/>
              <a:t>.com</a:t>
            </a:r>
            <a:endParaRPr lang="en-GB" sz="6300" dirty="0"/>
          </a:p>
          <a:p>
            <a:pPr algn="ctr"/>
            <a:endParaRPr lang="en-GB" sz="6300" dirty="0"/>
          </a:p>
        </p:txBody>
      </p:sp>
      <p:pic>
        <p:nvPicPr>
          <p:cNvPr id="5" name="Picture Placeholder 4" descr="A person walking on a snowy mountain">
            <a:extLst>
              <a:ext uri="{FF2B5EF4-FFF2-40B4-BE49-F238E27FC236}">
                <a16:creationId xmlns:a16="http://schemas.microsoft.com/office/drawing/2014/main" id="{0490ACEE-8222-5CBB-49C2-59CB15E2A3A8}"/>
              </a:ext>
            </a:extLst>
          </p:cNvPr>
          <p:cNvPicPr>
            <a:picLocks noGrp="1" noChangeAspect="1"/>
          </p:cNvPicPr>
          <p:nvPr>
            <p:ph type="pic" idx="1"/>
          </p:nvPr>
        </p:nvPicPr>
        <p:blipFill rotWithShape="1">
          <a:blip r:embed="rId2"/>
          <a:srcRect t="9653" b="9653"/>
          <a:stretch/>
        </p:blipFill>
        <p:spPr>
          <a:xfrm>
            <a:off x="0" y="0"/>
            <a:ext cx="12192000" cy="4578350"/>
          </a:xfrm>
          <a:prstGeom prst="rect">
            <a:avLst/>
          </a:prstGeom>
        </p:spPr>
      </p:pic>
    </p:spTree>
    <p:extLst>
      <p:ext uri="{BB962C8B-B14F-4D97-AF65-F5344CB8AC3E}">
        <p14:creationId xmlns:p14="http://schemas.microsoft.com/office/powerpoint/2010/main" val="2432151521"/>
      </p:ext>
    </p:extLst>
  </p:cSld>
  <p:clrMapOvr>
    <a:masterClrMapping/>
  </p:clrMapOvr>
</p:sld>
</file>

<file path=ppt/theme/theme1.xml><?xml version="1.0" encoding="utf-8"?>
<a:theme xmlns:a="http://schemas.openxmlformats.org/drawingml/2006/main" name="1_RetrospectVTI">
  <a:themeElements>
    <a:clrScheme name="Custom 34">
      <a:dk1>
        <a:sysClr val="windowText" lastClr="000000"/>
      </a:dk1>
      <a:lt1>
        <a:sysClr val="window" lastClr="FFFFFF"/>
      </a:lt1>
      <a:dk2>
        <a:srgbClr val="39302A"/>
      </a:dk2>
      <a:lt2>
        <a:srgbClr val="E5DEDB"/>
      </a:lt2>
      <a:accent1>
        <a:srgbClr val="EC7016"/>
      </a:accent1>
      <a:accent2>
        <a:srgbClr val="F8931D"/>
      </a:accent2>
      <a:accent3>
        <a:srgbClr val="CE8D3E"/>
      </a:accent3>
      <a:accent4>
        <a:srgbClr val="E64823"/>
      </a:accent4>
      <a:accent5>
        <a:srgbClr val="FFCA08"/>
      </a:accent5>
      <a:accent6>
        <a:srgbClr val="9C6A6A"/>
      </a:accent6>
      <a:hlink>
        <a:srgbClr val="2998E3"/>
      </a:hlink>
      <a:folHlink>
        <a:srgbClr val="7F723D"/>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AA3F7EDC-E5B4-4BBC-9D2A-CBE6D46C37AD}">
  <ds:schemaRefs>
    <ds:schemaRef ds:uri="http://schemas.microsoft.com/sharepoint/v3/contenttype/forms"/>
  </ds:schemaRefs>
</ds:datastoreItem>
</file>

<file path=customXml/itemProps2.xml><?xml version="1.0" encoding="utf-8"?>
<ds:datastoreItem xmlns:ds="http://schemas.openxmlformats.org/officeDocument/2006/customXml" ds:itemID="{93932EF5-314F-409E-8020-FEE5FA0795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3EEFF0-FB57-4CB4-8BFC-DF397689E2ED}">
  <ds:schemaRefs>
    <ds:schemaRef ds:uri="http://schemas.openxmlformats.org/package/2006/metadata/core-properties"/>
    <ds:schemaRef ds:uri="http://purl.org/dc/elements/1.1/"/>
    <ds:schemaRef ds:uri="http://purl.org/dc/terms/"/>
    <ds:schemaRef ds:uri="71af3243-3dd4-4a8d-8c0d-dd76da1f02a5"/>
    <ds:schemaRef ds:uri="http://schemas.microsoft.com/office/2006/documentManagement/types"/>
    <ds:schemaRef ds:uri="http://purl.org/dc/dcmitype/"/>
    <ds:schemaRef ds:uri="http://schemas.microsoft.com/office/2006/metadata/properties"/>
    <ds:schemaRef ds:uri="http://schemas.microsoft.com/office/infopath/2007/PartnerControls"/>
    <ds:schemaRef ds:uri="16c05727-aa75-4e4a-9b5f-8a80a116589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{1E8B355D-223E-4895-BB7E-A573E8FD6A28}tf22712842_win32</Template>
  <TotalTime>0</TotalTime>
  <Words>327</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 Narrow</vt:lpstr>
      <vt:lpstr>Bookman Old Style</vt:lpstr>
      <vt:lpstr>Calibri</vt:lpstr>
      <vt:lpstr>Franklin Gothic Book</vt:lpstr>
      <vt:lpstr>1_RetrospectVTI</vt:lpstr>
      <vt:lpstr>Advantage Vault – Benefit Enrolment Platform</vt:lpstr>
      <vt:lpstr>Advantage Vault  With Benefits from Advantage, you can offer your employees a comprehensive benefits package without the crippling cost of a flex benefit platform with our simple online enrolment portal</vt:lpstr>
      <vt:lpstr>Contact Us</vt:lpstr>
      <vt:lpstr>Advantage Health &amp; Lifestyle Benefits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Lorem Ipsum</dc:title>
  <dc:creator>Phil Earthey</dc:creator>
  <cp:lastModifiedBy>Phil Earthey</cp:lastModifiedBy>
  <cp:revision>10</cp:revision>
  <dcterms:created xsi:type="dcterms:W3CDTF">2022-11-18T00:51:10Z</dcterms:created>
  <dcterms:modified xsi:type="dcterms:W3CDTF">2023-11-06T20:25:56Z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